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Amatic SC"/>
      <p:regular r:id="rId16"/>
      <p:bold r:id="rId17"/>
    </p:embeddedFont>
    <p:embeddedFont>
      <p:font typeface="Source Code Pro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maticSC-bold.fntdata"/><Relationship Id="rId16" Type="http://schemas.openxmlformats.org/officeDocument/2006/relationships/font" Target="fonts/AmaticSC-regular.fntdata"/><Relationship Id="rId5" Type="http://schemas.openxmlformats.org/officeDocument/2006/relationships/slide" Target="slides/slide1.xml"/><Relationship Id="rId19" Type="http://schemas.openxmlformats.org/officeDocument/2006/relationships/font" Target="fonts/SourceCodePro-bold.fntdata"/><Relationship Id="rId6" Type="http://schemas.openxmlformats.org/officeDocument/2006/relationships/slide" Target="slides/slide2.xml"/><Relationship Id="rId18" Type="http://schemas.openxmlformats.org/officeDocument/2006/relationships/font" Target="fonts/SourceCodePr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bbc.co.uk/religion/religions/islam/history/spain_1.shtml" TargetMode="External"/><Relationship Id="rId4" Type="http://schemas.openxmlformats.org/officeDocument/2006/relationships/hyperlink" Target="http://chopo.pntic.mec.es/~csanch20/Los%20musulmanes/los%20musulmanes.htm" TargetMode="External"/><Relationship Id="rId5" Type="http://schemas.openxmlformats.org/officeDocument/2006/relationships/hyperlink" Target="http://html.rincondelvago.com/la-invasion-islamica-de-espana.html" TargetMode="External"/><Relationship Id="rId6" Type="http://schemas.openxmlformats.org/officeDocument/2006/relationships/hyperlink" Target="https://historyteacherinandalusia.wordpress.com/basic-history-of-al-andalus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jpg"/><Relationship Id="rId4" Type="http://schemas.openxmlformats.org/officeDocument/2006/relationships/image" Target="../media/image0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png"/><Relationship Id="rId4" Type="http://schemas.openxmlformats.org/officeDocument/2006/relationships/image" Target="../media/image10.png"/><Relationship Id="rId5" Type="http://schemas.openxmlformats.org/officeDocument/2006/relationships/image" Target="../media/image08.png"/><Relationship Id="rId6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136550" y="392150"/>
            <a:ext cx="9007500" cy="2690400"/>
          </a:xfrm>
          <a:prstGeom prst="rect">
            <a:avLst/>
          </a:prstGeom>
          <a:ln cap="flat" cmpd="sng" w="9525">
            <a:solidFill>
              <a:srgbClr val="22222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 historia De España</a:t>
            </a:r>
          </a:p>
          <a:p>
            <a:pPr lvl="0">
              <a:spcBef>
                <a:spcPts val="0"/>
              </a:spcBef>
              <a:buNone/>
            </a:pPr>
            <a:r>
              <a:rPr lang="en" sz="4800"/>
              <a:t>711 - La conquista musulmana e historia de al </a:t>
            </a:r>
            <a:r>
              <a:rPr b="0" lang="en" sz="4800">
                <a:solidFill>
                  <a:srgbClr val="222222"/>
                </a:solidFill>
                <a:highlight>
                  <a:srgbClr val="FFFFFF"/>
                </a:highlight>
              </a:rPr>
              <a:t>À</a:t>
            </a:r>
            <a:r>
              <a:rPr lang="en" sz="4800"/>
              <a:t>ndaluz  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-1406600" y="3917875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Por Kevin, Alejandra HL, y Jaanhavi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6625" y="2775449"/>
            <a:ext cx="2093799" cy="195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Ciudades más importantes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Andaluz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Córdoba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En el siglo X (900s), Córdoba era la ciudad más grande en Europa y tenía eruditos musulmanes, cristianos y judíos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Granada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Fue conquistado en los años 711 y 712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Fue usado como un distrito del ejercicio y la administración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BIbliografia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http://www.bbc.co.uk/religion/religions/islam/history/spain_1.shtml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http://chopo.pntic.mec.es/~csanch20/Los%20musulmanes/los%20musulmanes.htm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http://html.rincondelvago.com/la-invasion-islamica-de-espana.html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https://historyteacherinandalusia.wordpress.com/basic-history-of-al-andalus/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Umayyad conquista de hispania mapa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125" y="1228675"/>
            <a:ext cx="6959849" cy="372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 fondo sobre la conquista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La fuerza musulmana invadieron la península de Iberia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Fue una civilización tan grande de las musulmanas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España en este tiempo tiene otra civilizaciones como los judíos y cristianos.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La reina de las musulmanas declinó después de 1492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La reina de las musulmanas fue considerado la edad de oro en espana medieval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Porque Necesitaron conquistar españa?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Courier New"/>
              <a:buChar char="-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En 711, un jefe cristian fue a gobernador de África Norte para ayuda en contra del rey visigoth en españa.</a:t>
            </a:r>
          </a:p>
          <a:p>
            <a:pPr indent="-228600" lvl="0" marL="457200" rtl="0">
              <a:spcBef>
                <a:spcPts val="0"/>
              </a:spcBef>
              <a:buFont typeface="Courier New"/>
              <a:buChar char="-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La gobernador encendió 70,000 tropas a españa, y combatieron las tropas visigodos</a:t>
            </a:r>
          </a:p>
          <a:p>
            <a:pPr indent="-228600" lvl="0" marL="457200" rtl="0">
              <a:spcBef>
                <a:spcPts val="0"/>
              </a:spcBef>
              <a:buFont typeface="Courier New"/>
              <a:buChar char="-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Después, conquista el máximo de espana y portugal y todo el imperio fue islámico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Courier New"/>
              <a:buChar char="-"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Una razón para la exitoso de la conquista fue la rendiciones generosas</a:t>
            </a:r>
          </a:p>
          <a:p>
            <a:pPr indent="-228600" lvl="0" marL="457200" rtl="0">
              <a:spcBef>
                <a:spcPts val="0"/>
              </a:spcBef>
              <a:buFont typeface="Courier New"/>
              <a:buChar char="-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 expandir fue muy difícil, porque las fuerzas musulmanas fueron más diversos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 Época Durante su Reino (711-1492)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4444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</a:pPr>
            <a:r>
              <a:rPr lang="en"/>
              <a:t>La corazón del reino fue España del sur, o </a:t>
            </a:r>
            <a:r>
              <a:rPr b="1" lang="en"/>
              <a:t>al Andaluz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 menudo fue describido como </a:t>
            </a:r>
            <a:r>
              <a:rPr b="1" lang="en"/>
              <a:t>una edad de oro</a:t>
            </a:r>
            <a:r>
              <a:rPr lang="en"/>
              <a:t> del saber, con bibliotecas, colegios, literatura y poesía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España fue un mezclado de musulmanes, cristianos y judíos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La edad también fue describido como una edad de oro de </a:t>
            </a:r>
            <a:r>
              <a:rPr b="1" lang="en" sz="1800"/>
              <a:t>tolerancia religiosa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La realidad es más complicado: los cristianos y judíos fueron </a:t>
            </a:r>
            <a:r>
              <a:rPr b="1" lang="en" sz="1800"/>
              <a:t>ciudadanos de segunda clase</a:t>
            </a:r>
            <a:r>
              <a:rPr lang="en" sz="1800"/>
              <a:t>, pero los musulmanes </a:t>
            </a:r>
            <a:r>
              <a:rPr b="1" lang="en" sz="1800"/>
              <a:t>no los persiguieron</a:t>
            </a:r>
            <a:r>
              <a:rPr lang="en" sz="1800"/>
              <a:t> y </a:t>
            </a:r>
            <a:r>
              <a:rPr b="1" lang="en" sz="1800"/>
              <a:t>los permitieron</a:t>
            </a:r>
            <a:r>
              <a:rPr lang="en" sz="1800"/>
              <a:t> practicar sus propias religiones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2218" y="50850"/>
            <a:ext cx="1742030" cy="139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Cómo Terminó Su Reino 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502050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Cerca el siglo XI (1000s), gobernantes se convirtieron </a:t>
            </a:r>
            <a:r>
              <a:rPr b="1" lang="en"/>
              <a:t>más estricto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Había más </a:t>
            </a:r>
            <a:r>
              <a:rPr b="1" lang="en" sz="1800"/>
              <a:t>violencia </a:t>
            </a:r>
            <a:r>
              <a:rPr lang="en" sz="1800"/>
              <a:t>y </a:t>
            </a:r>
            <a:r>
              <a:rPr b="1" lang="en" sz="1800"/>
              <a:t>discriminación </a:t>
            </a:r>
            <a:r>
              <a:rPr lang="en" sz="1800"/>
              <a:t>de los cristianos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/>
              <a:t>Los cristianos empezaron a </a:t>
            </a:r>
            <a:r>
              <a:rPr b="1" lang="en"/>
              <a:t>invadir </a:t>
            </a:r>
            <a:r>
              <a:rPr lang="en"/>
              <a:t>España y había </a:t>
            </a:r>
            <a:r>
              <a:rPr b="1" lang="en"/>
              <a:t>división </a:t>
            </a:r>
            <a:r>
              <a:rPr lang="en"/>
              <a:t>entre los gobernantes musulmanes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En 1145, </a:t>
            </a:r>
            <a:r>
              <a:rPr b="1" lang="en"/>
              <a:t>rebeliones </a:t>
            </a:r>
            <a:r>
              <a:rPr lang="en"/>
              <a:t>destruyó la unidad musulmana y </a:t>
            </a:r>
            <a:r>
              <a:rPr b="1" lang="en"/>
              <a:t>terminó su dominación </a:t>
            </a:r>
            <a:r>
              <a:rPr lang="en"/>
              <a:t>de España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En 1492, perdieron todo de su poder a </a:t>
            </a:r>
            <a:r>
              <a:rPr b="1" lang="en"/>
              <a:t>los cristianos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4275" y="50350"/>
            <a:ext cx="1993123" cy="149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Rasgos que existen Hoy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093850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Los musulmanes pasaron</a:t>
            </a:r>
            <a:r>
              <a:rPr b="1" lang="en" sz="2000"/>
              <a:t> ocho siglos</a:t>
            </a:r>
            <a:r>
              <a:rPr lang="en" sz="2000"/>
              <a:t> en España 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MUCHO TIEMPO!!  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Introdujeron muchos aspectos de su cultura a España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Este causó cambios en: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b="1" lang="en" sz="1800"/>
              <a:t>Industria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Matemáticas y las ciencias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Geometría, astronomía, y geografía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Arte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Introdujeron la guitarra a España</a:t>
            </a: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</a:pPr>
            <a:r>
              <a:rPr b="1" lang="en" sz="1800"/>
              <a:t>Arquitectura</a:t>
            </a:r>
            <a:r>
              <a:rPr lang="en" sz="1800"/>
              <a:t> </a:t>
            </a:r>
          </a:p>
          <a:p>
            <a:pPr indent="-3429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b="1" lang="en" sz="1800"/>
              <a:t>Lingüísticas</a:t>
            </a: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 u="sng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3449" y="2524601"/>
            <a:ext cx="2951624" cy="195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91250" y="127525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</a:t>
            </a:r>
            <a:r>
              <a:rPr lang="en">
                <a:solidFill>
                  <a:srgbClr val="000000"/>
                </a:solidFill>
              </a:rPr>
              <a:t>á</a:t>
            </a:r>
            <a:r>
              <a:rPr lang="en"/>
              <a:t>s Rasgos que existen Hoy-Industrias y Lingüísticas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91250" y="837350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Industria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Musulmanes introdujeron mucha </a:t>
            </a:r>
            <a:r>
              <a:rPr b="1" lang="en" sz="1600"/>
              <a:t>comida</a:t>
            </a:r>
            <a:r>
              <a:rPr lang="en" sz="1600"/>
              <a:t> a España</a:t>
            </a:r>
          </a:p>
          <a:p>
            <a:pPr indent="-330200" lvl="2" marL="1371600" rtl="0">
              <a:spcBef>
                <a:spcPts val="0"/>
              </a:spcBef>
              <a:buSzPct val="100000"/>
            </a:pPr>
            <a:r>
              <a:rPr lang="en" sz="1600"/>
              <a:t>Ej: Caña de azúcar, </a:t>
            </a:r>
            <a:r>
              <a:rPr b="1" lang="en" sz="1600"/>
              <a:t>arroz</a:t>
            </a:r>
            <a:r>
              <a:rPr lang="en" sz="1600"/>
              <a:t>, espárragos, </a:t>
            </a:r>
            <a:r>
              <a:rPr b="1" lang="en" sz="1600"/>
              <a:t>albaricoques</a:t>
            </a:r>
            <a:r>
              <a:rPr lang="en" sz="1600"/>
              <a:t>, y más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Empezaron muchas industrias nuevas</a:t>
            </a:r>
          </a:p>
          <a:p>
            <a:pPr indent="-330200" lvl="2" marL="1371600" rtl="0">
              <a:spcBef>
                <a:spcPts val="0"/>
              </a:spcBef>
              <a:buSzPct val="100000"/>
            </a:pPr>
            <a:r>
              <a:rPr lang="en" sz="1600"/>
              <a:t>Ej: Porcelana de Persia, alfombras de Damasco y Toledo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/>
              <a:t>Lingüísticas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Reformaron el </a:t>
            </a:r>
            <a:r>
              <a:rPr b="1" lang="en" sz="1600"/>
              <a:t>idioma</a:t>
            </a:r>
            <a:r>
              <a:rPr lang="en" sz="1600"/>
              <a:t> </a:t>
            </a:r>
            <a:r>
              <a:rPr b="1" lang="en" sz="1600"/>
              <a:t>Español</a:t>
            </a:r>
            <a:r>
              <a:rPr lang="en" sz="1600"/>
              <a:t> a una combinación de latín, griego, y </a:t>
            </a:r>
            <a:r>
              <a:rPr b="1" lang="en" sz="1600"/>
              <a:t>árabe</a:t>
            </a:r>
            <a:r>
              <a:rPr lang="en" sz="1600"/>
              <a:t> que usamos hoy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Trajeron palabras nuevas</a:t>
            </a:r>
          </a:p>
          <a:p>
            <a:pPr indent="-330200" lvl="2" marL="1371600" rtl="0">
              <a:spcBef>
                <a:spcPts val="0"/>
              </a:spcBef>
              <a:buSzPct val="100000"/>
            </a:pPr>
            <a:r>
              <a:rPr lang="en" sz="1600"/>
              <a:t>Ej: aceite, barrio, dado, ajedrez, balda, y más</a:t>
            </a:r>
          </a:p>
          <a:p>
            <a:pPr indent="0" lvl="0" marL="9144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apricots"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3125" y="837350"/>
            <a:ext cx="1381475" cy="754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espanol"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5599" y="4091500"/>
            <a:ext cx="2832674" cy="105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0" y="53875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</a:t>
            </a:r>
            <a:r>
              <a:rPr lang="en">
                <a:solidFill>
                  <a:srgbClr val="000000"/>
                </a:solidFill>
              </a:rPr>
              <a:t>á</a:t>
            </a:r>
            <a:r>
              <a:rPr lang="en"/>
              <a:t>s Rasgos que existen Hoy-Arquitectura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509625" y="7507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Arquitectura: 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Musulmanes introdujeron decoraciones nuevas, incluyendo </a:t>
            </a:r>
            <a:r>
              <a:rPr b="1" lang="en" sz="1800"/>
              <a:t>formas geométricas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Usaron más decoraciones en yeso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Ejemplos:</a:t>
            </a:r>
          </a:p>
          <a:p>
            <a:pPr indent="-342900" lvl="2" marL="1371600" rtl="0"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" sz="1800">
                <a:solidFill>
                  <a:schemeClr val="accent4"/>
                </a:solidFill>
              </a:rPr>
              <a:t>La Alhambra de Granada</a:t>
            </a:r>
          </a:p>
          <a:p>
            <a:pPr indent="-342900" lvl="2" marL="1371600" rtl="0">
              <a:spcBef>
                <a:spcPts val="0"/>
              </a:spcBef>
              <a:buClr>
                <a:srgbClr val="980000"/>
              </a:buClr>
              <a:buSzPct val="100000"/>
            </a:pPr>
            <a:r>
              <a:rPr lang="en" sz="1800">
                <a:solidFill>
                  <a:srgbClr val="980000"/>
                </a:solidFill>
              </a:rPr>
              <a:t>La Mezquita de Córdoba</a:t>
            </a:r>
            <a:r>
              <a:rPr lang="en" sz="1800"/>
              <a:t> </a:t>
            </a:r>
          </a:p>
          <a:p>
            <a:pPr indent="-342900" lvl="2" marL="1371600" rtl="0">
              <a:spcBef>
                <a:spcPts val="0"/>
              </a:spcBef>
              <a:buClr>
                <a:srgbClr val="741B47"/>
              </a:buClr>
              <a:buSzPct val="100000"/>
            </a:pPr>
            <a:r>
              <a:rPr lang="en" sz="1800">
                <a:solidFill>
                  <a:srgbClr val="741B47"/>
                </a:solidFill>
              </a:rPr>
              <a:t>La Giralda de Sevilla</a:t>
            </a:r>
          </a:p>
          <a:p>
            <a:pPr indent="-342900" lvl="2" marL="1371600">
              <a:spcBef>
                <a:spcPts val="0"/>
              </a:spcBef>
              <a:buClr>
                <a:srgbClr val="351C75"/>
              </a:buClr>
              <a:buSzPct val="100000"/>
            </a:pPr>
            <a:r>
              <a:rPr lang="en" sz="1800">
                <a:solidFill>
                  <a:srgbClr val="351C75"/>
                </a:solidFill>
              </a:rPr>
              <a:t>La Aljafería de Zaragoza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8850" y="1704700"/>
            <a:ext cx="2614825" cy="1958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7525" y="3322774"/>
            <a:ext cx="2304425" cy="158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24" y="2526225"/>
            <a:ext cx="1529625" cy="256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71025" y="133524"/>
            <a:ext cx="1858724" cy="1027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Shape 117"/>
          <p:cNvCxnSpPr/>
          <p:nvPr/>
        </p:nvCxnSpPr>
        <p:spPr>
          <a:xfrm>
            <a:off x="5052475" y="2651400"/>
            <a:ext cx="409800" cy="546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8" name="Shape 118"/>
          <p:cNvCxnSpPr/>
          <p:nvPr/>
        </p:nvCxnSpPr>
        <p:spPr>
          <a:xfrm flipH="1" rot="10800000">
            <a:off x="5075225" y="2662600"/>
            <a:ext cx="830700" cy="261900"/>
          </a:xfrm>
          <a:prstGeom prst="straightConnector1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9" name="Shape 119"/>
          <p:cNvCxnSpPr/>
          <p:nvPr/>
        </p:nvCxnSpPr>
        <p:spPr>
          <a:xfrm flipH="1" rot="10800000">
            <a:off x="5097975" y="1547550"/>
            <a:ext cx="990000" cy="1854900"/>
          </a:xfrm>
          <a:prstGeom prst="straightConnector1">
            <a:avLst/>
          </a:prstGeom>
          <a:noFill/>
          <a:ln cap="flat" cmpd="sng" w="9525">
            <a:solidFill>
              <a:srgbClr val="351C75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20" name="Shape 120"/>
          <p:cNvCxnSpPr/>
          <p:nvPr/>
        </p:nvCxnSpPr>
        <p:spPr>
          <a:xfrm flipH="1">
            <a:off x="1638600" y="3277275"/>
            <a:ext cx="352800" cy="796500"/>
          </a:xfrm>
          <a:prstGeom prst="straightConnector1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