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Quicksand" panose="020B0604020202020204" charset="0"/>
      <p:regular r:id="rId14"/>
      <p:bold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364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86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90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95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17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78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05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71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33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34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1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4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wl.org/westfaelische-geschichte/portal/Internet/finde/langDatensatz.php?urlID=741&amp;url_tabelle=tab_quel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cienceblogs.com/notrocketscience/2009/04/14/how-inbreeding-killed-off-a-line-of-king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snabr%C3%BCc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en.wikipedia.org/wiki/M%C3%BCns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406608" y="485450"/>
            <a:ext cx="8520600" cy="205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Decadencia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y </a:t>
            </a:r>
            <a:r>
              <a:rPr lang="en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Derrota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233205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El Fin de los Habsburgos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Españoles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Figuras Importantes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07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Árbol Genealógico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Tratados de Paz de Westfalia 1648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Carlos II muere 11/1/1700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Guerra de Sucesión Española  1701-1714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 descr="Spanish-Hapsburg-Family-Tre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646" y="152386"/>
            <a:ext cx="3528500" cy="46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3269925" y="1152475"/>
            <a:ext cx="1774200" cy="304200"/>
          </a:xfrm>
          <a:prstGeom prst="rightArrow">
            <a:avLst>
              <a:gd name="adj1" fmla="val 32626"/>
              <a:gd name="adj2" fmla="val 25780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Fuentes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http://www.lwl.org/westfaelische-geschichte/portal/Internet/finde/langDatensatz.php?urlID=741&amp;url_tabelle=tab_quelle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http://scienceblogs.com/notrocketscience/2009/04/14/how-inbreeding-killed-off-a-line-of-kings/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06500" y="923500"/>
            <a:ext cx="4469400" cy="3835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Quicksand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Son una serie de tratados de paz firmados el 15 de mayo y el 24 de  octubre de 1648 en   ciudades como Westfalian, </a:t>
            </a:r>
            <a:r>
              <a:rPr lang="en"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Osnabrück</a:t>
            </a:r>
            <a:r>
              <a:rPr lang="en"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y </a:t>
            </a:r>
            <a:r>
              <a:rPr lang="en"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Münster</a:t>
            </a: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pPr lvl="0" algn="just" rtl="0">
              <a:spcBef>
                <a:spcPts val="600"/>
              </a:spcBef>
              <a:spcAft>
                <a:spcPts val="1000"/>
              </a:spcAft>
              <a:buNone/>
            </a:pPr>
            <a:endParaRPr sz="1900">
              <a:solidFill>
                <a:srgbClr val="000000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just" rtl="0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Quicksand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Terminó las guerras en Europa.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48050" y="87425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Tratados de West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</a:t>
            </a: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alia</a:t>
            </a:r>
          </a:p>
        </p:txBody>
      </p:sp>
      <p:pic>
        <p:nvPicPr>
          <p:cNvPr id="67" name="Shape 67" descr="8. pazdewestfali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9699" y="923500"/>
            <a:ext cx="4208325" cy="315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8. pazdewestfal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650" y="0"/>
            <a:ext cx="6311649" cy="4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48050" y="-196475"/>
            <a:ext cx="4434300" cy="47478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60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600"/>
              </a:spcBef>
              <a:spcAft>
                <a:spcPts val="60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just" rtl="0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Quicksand"/>
            </a:pPr>
            <a:r>
              <a:rPr lang="en"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Este tratado terminó con  la guerra de treinta años (1618-1648) del Sacro Imperio Romano-Germánico (Alemania)  y la guerra de ochenta años (1568-1648) entre España y los Paises Bajos (Holanda).</a:t>
            </a:r>
          </a:p>
          <a:p>
            <a:pPr marL="457200" lvl="0" indent="-349250" algn="just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Quicksand"/>
            </a:pPr>
            <a:r>
              <a:rPr lang="en" sz="19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España formalmente reconoce la independencia de la República de Holanda.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48050" y="87425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Tratados de West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</a:t>
            </a: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alia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los-austrias-y-los-borbones-espaoles-9-7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176" y="0"/>
            <a:ext cx="6716624" cy="50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Tratados de West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</a:t>
            </a:r>
            <a:r>
              <a:rPr lang="en" b="1">
                <a:latin typeface="Quicksand"/>
                <a:ea typeface="Quicksand"/>
                <a:cs typeface="Quicksand"/>
                <a:sym typeface="Quicksand"/>
              </a:rPr>
              <a:t>alia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16900" y="1087625"/>
            <a:ext cx="5645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rgbClr val="252525"/>
                </a:solidFill>
                <a:highlight>
                  <a:srgbClr val="FFFFFF"/>
                </a:highlight>
              </a:rPr>
              <a:t>  </a:t>
            </a:r>
            <a:r>
              <a:rPr lang="en" sz="1600">
                <a:solidFill>
                  <a:srgbClr val="000000"/>
                </a:solidFill>
              </a:rPr>
              <a:t>La negociación de paz incluyó  un total de 109 declaraciones y participaron  los siguientes  y países y representantes:</a:t>
            </a:r>
          </a:p>
          <a:p>
            <a:pPr marL="914400" lvl="1" indent="-330200" algn="just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Sacro Imperio Romano Germánico, Fernando III de Habsburgo.</a:t>
            </a:r>
          </a:p>
          <a:p>
            <a:pPr marL="914400" lvl="1" indent="-330200" algn="just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España, Felipe IV</a:t>
            </a:r>
          </a:p>
          <a:p>
            <a:pPr marL="914400" lvl="1" indent="-330200" algn="just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Francia, Cardenal Mazarino</a:t>
            </a:r>
          </a:p>
          <a:p>
            <a:pPr marL="914400" lvl="1" indent="-330200" algn="just" rtl="0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000000"/>
                </a:solidFill>
              </a:rPr>
              <a:t>Suecia, Dinamarca, Suiza y Holanda,  </a:t>
            </a:r>
          </a:p>
          <a:p>
            <a:pPr marL="914400" lvl="1" indent="-330200" algn="just" rtl="0"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" sz="1600">
                <a:solidFill>
                  <a:srgbClr val="252525"/>
                </a:solidFill>
                <a:highlight>
                  <a:srgbClr val="FFFFFF"/>
                </a:highlight>
              </a:rPr>
              <a:t>Los tratados de Münster fueron asumidos  por estos países y sus respectivos aliados.</a:t>
            </a:r>
          </a:p>
          <a:p>
            <a:pPr marL="457200" lvl="0" indent="-330200" algn="just" rtl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" sz="1600">
                <a:solidFill>
                  <a:srgbClr val="252525"/>
                </a:solidFill>
                <a:highlight>
                  <a:srgbClr val="FFFFFF"/>
                </a:highlight>
              </a:rPr>
              <a:t>Los tratados  crearon un nuevo orden en Europa central  basado en la soberanía nacional o independencia.</a:t>
            </a:r>
          </a:p>
          <a:p>
            <a:pPr marR="0" lvl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6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999" y="1666662"/>
            <a:ext cx="3273225" cy="166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Reinado de Carlos II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52625" y="1364575"/>
            <a:ext cx="6420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buSzPct val="100000"/>
            </a:pPr>
            <a:r>
              <a:rPr lang="en" sz="1400">
                <a:highlight>
                  <a:srgbClr val="FFFF00"/>
                </a:highlight>
              </a:rPr>
              <a:t>Durante  la  edad media  (siglo XVII) la economía  de España descendió</a:t>
            </a:r>
          </a:p>
          <a:p>
            <a:pPr marL="914400" lvl="1" indent="-228600" algn="just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Algunas de las razones fueron:.</a:t>
            </a:r>
          </a:p>
          <a:p>
            <a:pPr marL="1371600" lvl="2" indent="-228600" algn="just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La plaga</a:t>
            </a:r>
          </a:p>
          <a:p>
            <a:pPr marL="1371600" lvl="2" indent="-228600" algn="just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 Constantes conflictos.</a:t>
            </a:r>
          </a:p>
          <a:p>
            <a:pPr marL="1371600" lvl="2" indent="-228600" algn="just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El incremento de migración al Nuevo Mundo.</a:t>
            </a:r>
          </a:p>
          <a:p>
            <a:pPr marL="1371600" lvl="2" indent="-228600" algn="just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La población de España se redujo a un poco más de 2 millones de habitantes durante el siglo XVII.</a:t>
            </a:r>
          </a:p>
          <a:p>
            <a:pPr marL="1371600" lvl="2" indent="-228600" algn="just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El pobre liderazgo de Carlos II,  su estado mental y emocional.</a:t>
            </a:r>
          </a:p>
          <a:p>
            <a:pPr marL="1371600" lvl="2" indent="-228600" algn="just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Despilfarro en banquetes y fiestas.</a:t>
            </a:r>
          </a:p>
          <a:p>
            <a:pPr marL="1371600" lvl="2" indent="-228600" algn="just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Ignorancia de Carlos II hacia las peticiones de la gente..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212" y="158725"/>
            <a:ext cx="3235700" cy="10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1949" y="3330100"/>
            <a:ext cx="2219975" cy="15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05650" y="161575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Carlos II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05650" y="863550"/>
            <a:ext cx="6936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Nació con problemas genéticos lo que lo llevo a dessarollar esterilidad y enanismo. Su estado se le atribuía a brujería.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Muere en  1700, sin hijos.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Después de su muerte, comienza la Guerra de Sucesión Española.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>
                <a:highlight>
                  <a:srgbClr val="FFFF00"/>
                </a:highlight>
              </a:rPr>
              <a:t>Su muerte marcó el termino de la dinast</a:t>
            </a:r>
            <a:r>
              <a:rPr lang="en">
                <a:highlight>
                  <a:srgbClr val="FFFF00"/>
                </a:highlight>
              </a:rPr>
              <a:t>í</a:t>
            </a:r>
            <a:r>
              <a:rPr lang="en" sz="1800">
                <a:highlight>
                  <a:srgbClr val="FFFF00"/>
                </a:highlight>
              </a:rPr>
              <a:t>a de Habsburgo.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712" y="-12"/>
            <a:ext cx="189547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2916175"/>
            <a:ext cx="5546625" cy="191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7975" y="14390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Econom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ía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87975" y="863550"/>
            <a:ext cx="6799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elipe II gastó tiempo y dinero combatiendo el Protestantismo.(España continuo siendo un país católico). 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La críanza de ovejas fue siempre una parte importante de la economía española.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El reinado dependía de su territorio (Holanda) para el intercambio comercial. La ciudad de Antwerp era especialmente importante.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Durante el reinado de Csrlos II, la economía decayó por la migración masiva y la plaga.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El gobierno no cuidaba de los intereses de su población y Carlos II era incompetente.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00" y="3555499"/>
            <a:ext cx="1901799" cy="13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7025" y="143897"/>
            <a:ext cx="1852300" cy="12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400" y="3555500"/>
            <a:ext cx="2782924" cy="13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On-screen Show (16:9)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Quicksand</vt:lpstr>
      <vt:lpstr>Lato</vt:lpstr>
      <vt:lpstr>Playfair Display</vt:lpstr>
      <vt:lpstr>coral</vt:lpstr>
      <vt:lpstr>Decadencia  y Derrota</vt:lpstr>
      <vt:lpstr>Tratados de Westfalia</vt:lpstr>
      <vt:lpstr>PowerPoint Presentation</vt:lpstr>
      <vt:lpstr>Tratados de Westfalia</vt:lpstr>
      <vt:lpstr>PowerPoint Presentation</vt:lpstr>
      <vt:lpstr>Tratados de Westfalia</vt:lpstr>
      <vt:lpstr>Reinado de Carlos II </vt:lpstr>
      <vt:lpstr>Carlos II</vt:lpstr>
      <vt:lpstr>Economía </vt:lpstr>
      <vt:lpstr>Figuras Importantes</vt:lpstr>
      <vt:lpstr>Fuentes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Decadencia  y Derrota</dc:title>
  <dc:creator>Rolon, Kelly     SHS-Staff</dc:creator>
  <cp:lastModifiedBy>Rolon, Kelly     SHS-Staff</cp:lastModifiedBy>
  <cp:revision>1</cp:revision>
  <dcterms:modified xsi:type="dcterms:W3CDTF">2016-10-05T22:00:50Z</dcterms:modified>
</cp:coreProperties>
</file>