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 snapToGrid="0" snapToObjects="1">
      <p:cViewPr varScale="1">
        <p:scale>
          <a:sx n="141" d="100"/>
          <a:sy n="141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7783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Alex</a:t>
            </a:r>
          </a:p>
        </p:txBody>
      </p:sp>
    </p:spTree>
    <p:extLst>
      <p:ext uri="{BB962C8B-B14F-4D97-AF65-F5344CB8AC3E}">
        <p14:creationId xmlns:p14="http://schemas.microsoft.com/office/powerpoint/2010/main" val="839987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John</a:t>
            </a:r>
          </a:p>
        </p:txBody>
      </p:sp>
    </p:spTree>
    <p:extLst>
      <p:ext uri="{BB962C8B-B14F-4D97-AF65-F5344CB8AC3E}">
        <p14:creationId xmlns:p14="http://schemas.microsoft.com/office/powerpoint/2010/main" val="108702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Alex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439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Dani</a:t>
            </a:r>
          </a:p>
        </p:txBody>
      </p:sp>
    </p:spTree>
    <p:extLst>
      <p:ext uri="{BB962C8B-B14F-4D97-AF65-F5344CB8AC3E}">
        <p14:creationId xmlns:p14="http://schemas.microsoft.com/office/powerpoint/2010/main" val="1263846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Dani</a:t>
            </a:r>
          </a:p>
        </p:txBody>
      </p:sp>
    </p:spTree>
    <p:extLst>
      <p:ext uri="{BB962C8B-B14F-4D97-AF65-F5344CB8AC3E}">
        <p14:creationId xmlns:p14="http://schemas.microsoft.com/office/powerpoint/2010/main" val="703020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Alex</a:t>
            </a:r>
          </a:p>
        </p:txBody>
      </p:sp>
    </p:spTree>
    <p:extLst>
      <p:ext uri="{BB962C8B-B14F-4D97-AF65-F5344CB8AC3E}">
        <p14:creationId xmlns:p14="http://schemas.microsoft.com/office/powerpoint/2010/main" val="202282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1599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3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344250" y="1045350"/>
            <a:ext cx="8455500" cy="214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Los Habsburgo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0"/>
              <a:t>“El mejor esposo para un Habsburgo es un otro Habsburgo”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Alex, Daniella, y Juan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Quienes son?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46638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" sz="2000"/>
              <a:t>Una familia </a:t>
            </a: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</a:rPr>
              <a:t>aristocrática</a:t>
            </a:r>
            <a:r>
              <a:rPr lang="en" sz="2000" b="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/>
              <a:t>de </a:t>
            </a:r>
            <a:r>
              <a:rPr lang="en" sz="2000">
                <a:solidFill>
                  <a:srgbClr val="FF9900"/>
                </a:solidFill>
              </a:rPr>
              <a:t>Austria</a:t>
            </a: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" sz="2000"/>
              <a:t>Emperadores del Santo Imperio Romano </a:t>
            </a: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" sz="2000"/>
              <a:t>Gobern</a:t>
            </a:r>
            <a:r>
              <a:rPr lang="en" sz="2000">
                <a:solidFill>
                  <a:srgbClr val="252525"/>
                </a:solidFill>
                <a:highlight>
                  <a:srgbClr val="FFFFFF"/>
                </a:highlight>
              </a:rPr>
              <a:t>aron</a:t>
            </a:r>
            <a:r>
              <a:rPr lang="en" sz="2000"/>
              <a:t> la mayoría de </a:t>
            </a:r>
            <a:r>
              <a:rPr lang="en" sz="2000">
                <a:solidFill>
                  <a:srgbClr val="FF9900"/>
                </a:solidFill>
              </a:rPr>
              <a:t>Europa</a:t>
            </a:r>
            <a:r>
              <a:rPr lang="en" sz="2000"/>
              <a:t>, incluyendo </a:t>
            </a:r>
            <a:r>
              <a:rPr lang="en" sz="2000">
                <a:solidFill>
                  <a:srgbClr val="FF9900"/>
                </a:solidFill>
              </a:rPr>
              <a:t>España</a:t>
            </a:r>
            <a:r>
              <a:rPr lang="en" sz="2000"/>
              <a:t>, durante el siglo XVI y XVII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6925" y="275625"/>
            <a:ext cx="219075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9400" y="2668592"/>
            <a:ext cx="3125800" cy="208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Cómo subieron al poder en España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47625"/>
            <a:ext cx="3181800" cy="378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" sz="1600">
                <a:highlight>
                  <a:srgbClr val="FFFFFF"/>
                </a:highlight>
              </a:rPr>
              <a:t>La unificación de España</a:t>
            </a:r>
          </a:p>
          <a:p>
            <a:pPr marL="457200" lvl="0" indent="-330200" rtl="0"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" sz="1600">
                <a:highlight>
                  <a:srgbClr val="FFFFFF"/>
                </a:highlight>
              </a:rPr>
              <a:t>"Juana La Loca”</a:t>
            </a:r>
          </a:p>
          <a:p>
            <a:pPr marL="457200" lvl="0" indent="-330200" rtl="0"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" sz="1600">
                <a:highlight>
                  <a:srgbClr val="FFFFFF"/>
                </a:highlight>
              </a:rPr>
              <a:t>Casamiento de Juana y </a:t>
            </a:r>
            <a:r>
              <a:rPr lang="en" sz="1600">
                <a:solidFill>
                  <a:srgbClr val="FF9900"/>
                </a:solidFill>
                <a:highlight>
                  <a:srgbClr val="FFFFFF"/>
                </a:highlight>
              </a:rPr>
              <a:t>Felipe</a:t>
            </a:r>
          </a:p>
          <a:p>
            <a:pPr marL="457200" lvl="0" indent="-330200" rtl="0">
              <a:spcBef>
                <a:spcPts val="0"/>
              </a:spcBef>
              <a:spcAft>
                <a:spcPts val="1000"/>
              </a:spcAft>
              <a:buClr>
                <a:srgbClr val="FF9900"/>
              </a:buClr>
              <a:buSzPct val="100000"/>
              <a:buChar char="●"/>
            </a:pPr>
            <a:r>
              <a:rPr lang="en" sz="1600">
                <a:solidFill>
                  <a:srgbClr val="FF9900"/>
                </a:solidFill>
                <a:highlight>
                  <a:srgbClr val="FFFFFF"/>
                </a:highlight>
              </a:rPr>
              <a:t>Política de alianzas matrimoniales</a:t>
            </a:r>
          </a:p>
          <a:p>
            <a:pPr marL="457200" lvl="0" indent="-330200" rtl="0"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" sz="1600">
                <a:highlight>
                  <a:srgbClr val="FFFFFF"/>
                </a:highlight>
              </a:rPr>
              <a:t>El nacimiento de Carlos</a:t>
            </a:r>
          </a:p>
          <a:p>
            <a:pPr marL="457200" lvl="0" indent="-330200" rtl="0"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" sz="1600">
                <a:highlight>
                  <a:srgbClr val="FFFFFF"/>
                </a:highlight>
              </a:rPr>
              <a:t>El poder de Carlos en España y Europa</a:t>
            </a:r>
          </a:p>
        </p:txBody>
      </p:sp>
      <p:pic>
        <p:nvPicPr>
          <p:cNvPr id="74" name="Shape 74" descr="Résultats de recherche d'images pour « juana la loca imagenes »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3425" y="1757950"/>
            <a:ext cx="2007427" cy="31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 descr="Résultats de recherche d'images pour « felipe de habsburgo »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7225" y="0"/>
            <a:ext cx="2296775" cy="317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 descr="Résultats de recherche d'images pour « carlos de habsburgo »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2625" y="1757949"/>
            <a:ext cx="1924425" cy="317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Los Habsburgo en España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31299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"/>
              <a:t>Reino de Carlos I en </a:t>
            </a:r>
            <a:r>
              <a:rPr lang="en">
                <a:solidFill>
                  <a:srgbClr val="FF9900"/>
                </a:solidFill>
              </a:rPr>
              <a:t>España</a:t>
            </a:r>
            <a:r>
              <a:rPr lang="en"/>
              <a:t> y </a:t>
            </a:r>
            <a:r>
              <a:rPr lang="en">
                <a:solidFill>
                  <a:srgbClr val="FF9900"/>
                </a:solidFill>
              </a:rPr>
              <a:t>Austria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"/>
              <a:t>Carlos I y Fernando I</a:t>
            </a:r>
          </a:p>
          <a:p>
            <a:pPr marL="457200" lvl="0" indent="-22860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"/>
              <a:t>División de la </a:t>
            </a:r>
            <a:r>
              <a:rPr lang="en">
                <a:solidFill>
                  <a:srgbClr val="FF9900"/>
                </a:solidFill>
              </a:rPr>
              <a:t>dinastía</a:t>
            </a:r>
            <a:r>
              <a:rPr lang="en"/>
              <a:t/>
            </a:r>
            <a:br>
              <a:rPr lang="en"/>
            </a:br>
            <a:endParaRPr lang="en"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6836" y="1144225"/>
            <a:ext cx="4972489" cy="342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Los Reyes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94725"/>
            <a:ext cx="58635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700"/>
              </a:spcAft>
              <a:buChar char="●"/>
            </a:pPr>
            <a:r>
              <a:rPr lang="en"/>
              <a:t>El primer rey - </a:t>
            </a:r>
            <a:r>
              <a:rPr lang="en">
                <a:solidFill>
                  <a:srgbClr val="FF9900"/>
                </a:solidFill>
              </a:rPr>
              <a:t>Carlos I</a:t>
            </a:r>
            <a:r>
              <a:rPr lang="en"/>
              <a:t> </a:t>
            </a:r>
          </a:p>
          <a:p>
            <a:pPr marL="457200" lvl="0" indent="-228600" rtl="0">
              <a:spcBef>
                <a:spcPts val="0"/>
              </a:spcBef>
              <a:spcAft>
                <a:spcPts val="700"/>
              </a:spcAft>
              <a:buChar char="●"/>
            </a:pPr>
            <a:r>
              <a:rPr lang="en"/>
              <a:t>Más influyentes - Carlos I y </a:t>
            </a:r>
            <a:r>
              <a:rPr lang="en">
                <a:solidFill>
                  <a:srgbClr val="FF9900"/>
                </a:solidFill>
              </a:rPr>
              <a:t>Felipe II</a:t>
            </a:r>
          </a:p>
          <a:p>
            <a:pPr marL="457200" lvl="0" indent="-228600" rtl="0">
              <a:spcBef>
                <a:spcPts val="0"/>
              </a:spcBef>
              <a:spcAft>
                <a:spcPts val="700"/>
              </a:spcAft>
              <a:buChar char="●"/>
            </a:pPr>
            <a:r>
              <a:rPr lang="en"/>
              <a:t>Controlaban toda España y algunas partes de las </a:t>
            </a:r>
            <a:r>
              <a:rPr lang="en">
                <a:solidFill>
                  <a:srgbClr val="FF9900"/>
                </a:solidFill>
              </a:rPr>
              <a:t>Américas</a:t>
            </a:r>
            <a:r>
              <a:rPr lang="en"/>
              <a:t>, </a:t>
            </a:r>
            <a:r>
              <a:rPr lang="en">
                <a:solidFill>
                  <a:srgbClr val="FF9900"/>
                </a:solidFill>
              </a:rPr>
              <a:t>Francia</a:t>
            </a:r>
            <a:r>
              <a:rPr lang="en"/>
              <a:t>, </a:t>
            </a:r>
            <a:r>
              <a:rPr lang="en">
                <a:solidFill>
                  <a:srgbClr val="FF9900"/>
                </a:solidFill>
              </a:rPr>
              <a:t>Alemania</a:t>
            </a:r>
            <a:r>
              <a:rPr lang="en"/>
              <a:t>, y </a:t>
            </a:r>
            <a:r>
              <a:rPr lang="en">
                <a:solidFill>
                  <a:srgbClr val="FF9900"/>
                </a:solidFill>
              </a:rPr>
              <a:t>Portugal</a:t>
            </a:r>
          </a:p>
          <a:p>
            <a:pPr marL="457200" lvl="0" indent="-228600" rtl="0">
              <a:spcBef>
                <a:spcPts val="0"/>
              </a:spcBef>
              <a:spcAft>
                <a:spcPts val="700"/>
              </a:spcAft>
              <a:buChar char="●"/>
            </a:pPr>
            <a:r>
              <a:rPr lang="en"/>
              <a:t>España = el país más poderoso </a:t>
            </a:r>
          </a:p>
          <a:p>
            <a:pPr marL="457200" lvl="0" indent="-228600">
              <a:spcBef>
                <a:spcPts val="0"/>
              </a:spcBef>
              <a:spcAft>
                <a:spcPts val="700"/>
              </a:spcAft>
              <a:buChar char="●"/>
            </a:pPr>
            <a:r>
              <a:rPr lang="en"/>
              <a:t>Este periodo de tiempo se llama “el siglo de oro”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5950" y="161025"/>
            <a:ext cx="1844575" cy="236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9543" y="2687775"/>
            <a:ext cx="1757400" cy="21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 Siglo de Oro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44253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"/>
              <a:t>Empezó al final de la Reconquista 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"/>
              <a:t>Expansión en los artes y la literatura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"/>
              <a:t>El patrocinio de Los Habsburgo </a:t>
            </a:r>
          </a:p>
          <a:p>
            <a:pPr marL="457200" lvl="0" indent="-228600">
              <a:spcBef>
                <a:spcPts val="0"/>
              </a:spcBef>
              <a:spcAft>
                <a:spcPts val="1000"/>
              </a:spcAft>
              <a:buClr>
                <a:srgbClr val="FF9900"/>
              </a:buClr>
              <a:buChar char="●"/>
            </a:pPr>
            <a:r>
              <a:rPr lang="en" i="1">
                <a:solidFill>
                  <a:srgbClr val="FF9900"/>
                </a:solidFill>
              </a:rPr>
              <a:t>Don Quixote</a:t>
            </a:r>
            <a:r>
              <a:rPr lang="en">
                <a:solidFill>
                  <a:srgbClr val="FF9900"/>
                </a:solidFill>
              </a:rPr>
              <a:t/>
            </a:r>
            <a:br>
              <a:rPr lang="en">
                <a:solidFill>
                  <a:srgbClr val="FF9900"/>
                </a:solidFill>
              </a:rPr>
            </a:br>
            <a:endParaRPr lang="en">
              <a:solidFill>
                <a:srgbClr val="FF9900"/>
              </a:solidFill>
            </a:endParaRP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000" y="0"/>
            <a:ext cx="3530700" cy="50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Problemas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45015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"/>
              <a:t>Política de alianzas matrimoniales incestuosa (</a:t>
            </a:r>
            <a:r>
              <a:rPr lang="en">
                <a:solidFill>
                  <a:srgbClr val="FF9900"/>
                </a:solidFill>
              </a:rPr>
              <a:t>incesto</a:t>
            </a:r>
            <a:r>
              <a:rPr lang="en"/>
              <a:t>)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"/>
              <a:t>Problemas genéticas 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"/>
              <a:t>La muerte de </a:t>
            </a:r>
            <a:r>
              <a:rPr lang="en">
                <a:solidFill>
                  <a:srgbClr val="FF9900"/>
                </a:solidFill>
              </a:rPr>
              <a:t>Carlos II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"/>
              <a:t>La guerra de sucesión española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"/>
              <a:t>El fin de los Habsburgo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"/>
              <a:t>“El mejor esposo para un Habsburgo es un otro Habsburgo”</a:t>
            </a:r>
          </a:p>
        </p:txBody>
      </p:sp>
      <p:pic>
        <p:nvPicPr>
          <p:cNvPr id="105" name="Shape 105" descr="Résultats de recherche d'images pour « problemas genéticos habsburgo »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3200" y="732100"/>
            <a:ext cx="4276799" cy="349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70400" y="767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 “Note blank”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3900" y="814075"/>
            <a:ext cx="8520600" cy="432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600">
                <a:solidFill>
                  <a:srgbClr val="252525"/>
                </a:solidFill>
                <a:highlight>
                  <a:srgbClr val="FFFFFF"/>
                </a:highlight>
              </a:rPr>
              <a:t>Los Habsburgo fueron </a:t>
            </a:r>
            <a:r>
              <a:rPr lang="en" sz="1600"/>
              <a:t>una familia </a:t>
            </a:r>
            <a:r>
              <a:rPr lang="en" sz="1600">
                <a:highlight>
                  <a:srgbClr val="FFFFFF"/>
                </a:highlight>
              </a:rPr>
              <a:t>aristocrática</a:t>
            </a:r>
            <a:r>
              <a:rPr lang="en" sz="1600" b="1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lang="en" sz="1600"/>
              <a:t>de ________.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600"/>
              <a:t>Los Habsburgo gobernaban sobre la mayoría de ________, incluyendo ________, durante el siglo XVI y XVII.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600"/>
              <a:t>Los Reyes Católicos de España tuvieron una hija, Juana. Ella se case con __________, un Habsburgo.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600"/>
              <a:t>Carlos I, el hijo de Juana y Felipe, era el rey de España y el Emperador Romano. El controló _________y __________. 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600"/>
              <a:t>Carlos I dividió la _______ Habsburgo en dos partes, Austria y España.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600"/>
              <a:t>El primer rey Habsburgo de España era _______. El segundo, su hijo, era _________. 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600"/>
              <a:t>Los reyes Habsburgo controlaban toda España y algunas partes de las __________, __________, _________, y ___________.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600"/>
              <a:t>El siglo de Oro los Habsburgos fueron patrones del arte y apoyaron a muchos artistas. El libro ________ fue escrito durante este periodo. 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600"/>
              <a:t>Los Habsburgo usaban una política de ___________ para llegar al poder, y consolidarlo.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600"/>
              <a:t> El _________  ha creado problemas genéticas.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600"/>
              <a:t>El último Habsburgo en España fue _______.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Macintosh PowerPoint</Application>
  <PresentationFormat>On-screen Show (16:9)</PresentationFormat>
  <Paragraphs>55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Playfair Display</vt:lpstr>
      <vt:lpstr>Arial</vt:lpstr>
      <vt:lpstr>Montserrat</vt:lpstr>
      <vt:lpstr>Oswald</vt:lpstr>
      <vt:lpstr>pop</vt:lpstr>
      <vt:lpstr> Los Habsburgo “El mejor esposo para un Habsburgo es un otro Habsburgo” </vt:lpstr>
      <vt:lpstr>Quienes son?</vt:lpstr>
      <vt:lpstr>Cómo subieron al poder en España</vt:lpstr>
      <vt:lpstr>Los Habsburgo en España</vt:lpstr>
      <vt:lpstr>Los Reyes</vt:lpstr>
      <vt:lpstr>El Siglo de Oro</vt:lpstr>
      <vt:lpstr>Problemas</vt:lpstr>
      <vt:lpstr>El “Note blank”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Los Habsburgo “El mejor esposo para un Habsburgo es un otro Habsburgo” </dc:title>
  <cp:lastModifiedBy>Microsoft Office User</cp:lastModifiedBy>
  <cp:revision>1</cp:revision>
  <dcterms:modified xsi:type="dcterms:W3CDTF">2016-10-05T00:16:07Z</dcterms:modified>
</cp:coreProperties>
</file>